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3" r:id="rId5"/>
    <p:sldId id="265" r:id="rId6"/>
    <p:sldId id="260" r:id="rId7"/>
    <p:sldId id="261" r:id="rId8"/>
    <p:sldId id="264" r:id="rId9"/>
    <p:sldId id="259" r:id="rId10"/>
    <p:sldId id="266" r:id="rId11"/>
    <p:sldId id="262" r:id="rId1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>
        <p:scale>
          <a:sx n="94" d="100"/>
          <a:sy n="94" d="100"/>
        </p:scale>
        <p:origin x="-1040" y="26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printerSettings" Target="printerSettings/printerSettings1.bin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3CB0E-EBBE-3846-AD9B-3427E119AE17}" type="datetimeFigureOut">
              <a:rPr lang="en-US" smtClean="0"/>
              <a:t>7/15/15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AA3B07-32A4-CE42-B51E-95498AF11D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0309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3CB0E-EBBE-3846-AD9B-3427E119AE17}" type="datetimeFigureOut">
              <a:rPr lang="en-US" smtClean="0"/>
              <a:t>7/15/15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AA3B07-32A4-CE42-B51E-95498AF11D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8622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3CB0E-EBBE-3846-AD9B-3427E119AE17}" type="datetimeFigureOut">
              <a:rPr lang="en-US" smtClean="0"/>
              <a:t>7/15/15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AA3B07-32A4-CE42-B51E-95498AF11D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0091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3CB0E-EBBE-3846-AD9B-3427E119AE17}" type="datetimeFigureOut">
              <a:rPr lang="en-US" smtClean="0"/>
              <a:t>7/15/15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AA3B07-32A4-CE42-B51E-95498AF11D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4697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3CB0E-EBBE-3846-AD9B-3427E119AE17}" type="datetimeFigureOut">
              <a:rPr lang="en-US" smtClean="0"/>
              <a:t>7/15/15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AA3B07-32A4-CE42-B51E-95498AF11D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7823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3CB0E-EBBE-3846-AD9B-3427E119AE17}" type="datetimeFigureOut">
              <a:rPr lang="en-US" smtClean="0"/>
              <a:t>7/15/15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AA3B07-32A4-CE42-B51E-95498AF11D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3391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3CB0E-EBBE-3846-AD9B-3427E119AE17}" type="datetimeFigureOut">
              <a:rPr lang="en-US" smtClean="0"/>
              <a:t>7/15/15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AA3B07-32A4-CE42-B51E-95498AF11D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7678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3CB0E-EBBE-3846-AD9B-3427E119AE17}" type="datetimeFigureOut">
              <a:rPr lang="en-US" smtClean="0"/>
              <a:t>7/15/15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AA3B07-32A4-CE42-B51E-95498AF11D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4106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3CB0E-EBBE-3846-AD9B-3427E119AE17}" type="datetimeFigureOut">
              <a:rPr lang="en-US" smtClean="0"/>
              <a:t>7/15/15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AA3B07-32A4-CE42-B51E-95498AF11D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8042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3CB0E-EBBE-3846-AD9B-3427E119AE17}" type="datetimeFigureOut">
              <a:rPr lang="en-US" smtClean="0"/>
              <a:t>7/15/15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AA3B07-32A4-CE42-B51E-95498AF11D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8636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3CB0E-EBBE-3846-AD9B-3427E119AE17}" type="datetimeFigureOut">
              <a:rPr lang="en-US" smtClean="0"/>
              <a:t>7/15/15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AA3B07-32A4-CE42-B51E-95498AF11D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2320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B3CB0E-EBBE-3846-AD9B-3427E119AE17}" type="datetimeFigureOut">
              <a:rPr lang="en-US" smtClean="0"/>
              <a:t>7/15/15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AA3B07-32A4-CE42-B51E-95498AF11D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51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Relationship Id="rId3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2866634"/>
            <a:ext cx="5966655" cy="399136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76054" y="503515"/>
            <a:ext cx="7520114" cy="23083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>
                <a:solidFill>
                  <a:schemeClr val="accent6">
                    <a:lumMod val="50000"/>
                  </a:schemeClr>
                </a:solidFill>
                <a:latin typeface="Cochin"/>
                <a:cs typeface="Cochin"/>
              </a:rPr>
              <a:t>US Coffee Imports: </a:t>
            </a:r>
          </a:p>
          <a:p>
            <a:r>
              <a:rPr lang="en-US" sz="4800" dirty="0" smtClean="0">
                <a:solidFill>
                  <a:schemeClr val="accent6">
                    <a:lumMod val="50000"/>
                  </a:schemeClr>
                </a:solidFill>
                <a:latin typeface="Cochin"/>
                <a:cs typeface="Cochin"/>
              </a:rPr>
              <a:t>How Exporters Compete for </a:t>
            </a:r>
          </a:p>
          <a:p>
            <a:r>
              <a:rPr lang="en-US" sz="4800" dirty="0" smtClean="0">
                <a:solidFill>
                  <a:schemeClr val="accent6">
                    <a:lumMod val="50000"/>
                  </a:schemeClr>
                </a:solidFill>
                <a:latin typeface="Cochin"/>
                <a:cs typeface="Cochin"/>
              </a:rPr>
              <a:t>Market Share 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3941115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creen Shot 2015-07-13 at 2.42.32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89" t="17334" r="28333" b="15556"/>
          <a:stretch/>
        </p:blipFill>
        <p:spPr>
          <a:xfrm>
            <a:off x="-73844" y="50801"/>
            <a:ext cx="9192444" cy="667336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7756" y="474508"/>
            <a:ext cx="995905" cy="89299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4906" y="535657"/>
            <a:ext cx="715128" cy="99323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017" y="653559"/>
            <a:ext cx="3437530" cy="70902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53986" y="571459"/>
            <a:ext cx="793769" cy="791123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6443661" y="777087"/>
            <a:ext cx="2588585" cy="51805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27215" y="535657"/>
            <a:ext cx="1067892" cy="833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0902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5779" y="799691"/>
            <a:ext cx="8632407" cy="48320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endParaRPr lang="en-US" sz="2800" dirty="0">
              <a:solidFill>
                <a:schemeClr val="accent6">
                  <a:lumMod val="50000"/>
                </a:schemeClr>
              </a:solidFill>
              <a:latin typeface="Cochin"/>
              <a:cs typeface="Cochin"/>
            </a:endParaRPr>
          </a:p>
          <a:p>
            <a:pPr lvl="0"/>
            <a:r>
              <a:rPr lang="en-US" sz="2800" dirty="0" smtClean="0">
                <a:solidFill>
                  <a:schemeClr val="accent6">
                    <a:lumMod val="50000"/>
                  </a:schemeClr>
                </a:solidFill>
                <a:latin typeface="Cochin"/>
                <a:cs typeface="Cochin"/>
              </a:rPr>
              <a:t>FEATURES:</a:t>
            </a:r>
          </a:p>
          <a:p>
            <a:pPr marL="285750" lvl="0" indent="-285750">
              <a:buFont typeface="Arial"/>
              <a:buChar char="•"/>
            </a:pPr>
            <a:r>
              <a:rPr lang="en-US" sz="2800" dirty="0" smtClean="0">
                <a:solidFill>
                  <a:schemeClr val="accent6">
                    <a:lumMod val="50000"/>
                  </a:schemeClr>
                </a:solidFill>
                <a:latin typeface="Cochin"/>
                <a:cs typeface="Cochin"/>
              </a:rPr>
              <a:t>average </a:t>
            </a:r>
            <a:r>
              <a:rPr lang="en-US" sz="2800" dirty="0">
                <a:solidFill>
                  <a:schemeClr val="accent6">
                    <a:lumMod val="50000"/>
                  </a:schemeClr>
                </a:solidFill>
                <a:latin typeface="Cochin"/>
                <a:cs typeface="Cochin"/>
              </a:rPr>
              <a:t>price per kg (2014</a:t>
            </a:r>
            <a:r>
              <a:rPr lang="en-US" sz="2800" dirty="0" smtClean="0">
                <a:solidFill>
                  <a:schemeClr val="accent6">
                    <a:lumMod val="50000"/>
                  </a:schemeClr>
                </a:solidFill>
                <a:latin typeface="Cochin"/>
                <a:cs typeface="Cochin"/>
              </a:rPr>
              <a:t>)</a:t>
            </a:r>
            <a:endParaRPr lang="en-US" sz="2800" dirty="0">
              <a:solidFill>
                <a:schemeClr val="accent6">
                  <a:lumMod val="50000"/>
                </a:schemeClr>
              </a:solidFill>
              <a:latin typeface="Cochin"/>
              <a:cs typeface="Cochin"/>
            </a:endParaRPr>
          </a:p>
          <a:p>
            <a:pPr marL="285750" lvl="0" indent="-285750">
              <a:buFont typeface="Arial"/>
              <a:buChar char="•"/>
            </a:pPr>
            <a:r>
              <a:rPr lang="en-US" sz="2800" dirty="0">
                <a:solidFill>
                  <a:schemeClr val="accent6">
                    <a:lumMod val="50000"/>
                  </a:schemeClr>
                </a:solidFill>
                <a:latin typeface="Cochin"/>
                <a:cs typeface="Cochin"/>
              </a:rPr>
              <a:t>percent change in average price per kg (2011-2014</a:t>
            </a:r>
            <a:r>
              <a:rPr lang="en-US" sz="2800" dirty="0" smtClean="0">
                <a:solidFill>
                  <a:schemeClr val="accent6">
                    <a:lumMod val="50000"/>
                  </a:schemeClr>
                </a:solidFill>
                <a:latin typeface="Cochin"/>
                <a:cs typeface="Cochin"/>
              </a:rPr>
              <a:t>)</a:t>
            </a:r>
            <a:endParaRPr lang="en-US" sz="2800" dirty="0">
              <a:solidFill>
                <a:schemeClr val="accent6">
                  <a:lumMod val="50000"/>
                </a:schemeClr>
              </a:solidFill>
              <a:latin typeface="Cochin"/>
              <a:cs typeface="Cochin"/>
            </a:endParaRPr>
          </a:p>
          <a:p>
            <a:pPr marL="285750" lvl="0" indent="-285750">
              <a:buFont typeface="Arial"/>
              <a:buChar char="•"/>
            </a:pPr>
            <a:r>
              <a:rPr lang="en-US" sz="2800" dirty="0">
                <a:solidFill>
                  <a:schemeClr val="accent6">
                    <a:lumMod val="50000"/>
                  </a:schemeClr>
                </a:solidFill>
                <a:latin typeface="Cochin"/>
                <a:cs typeface="Cochin"/>
              </a:rPr>
              <a:t>percent change in quantity of exports (2011-2014</a:t>
            </a:r>
            <a:r>
              <a:rPr lang="en-US" sz="2800" dirty="0" smtClean="0">
                <a:solidFill>
                  <a:schemeClr val="accent6">
                    <a:lumMod val="50000"/>
                  </a:schemeClr>
                </a:solidFill>
                <a:latin typeface="Cochin"/>
                <a:cs typeface="Cochin"/>
              </a:rPr>
              <a:t>) </a:t>
            </a:r>
            <a:endParaRPr lang="en-US" sz="2800" dirty="0">
              <a:solidFill>
                <a:schemeClr val="accent6">
                  <a:lumMod val="50000"/>
                </a:schemeClr>
              </a:solidFill>
              <a:latin typeface="Cochin"/>
              <a:cs typeface="Cochin"/>
            </a:endParaRPr>
          </a:p>
          <a:p>
            <a:pPr marL="285750" lvl="0" indent="-285750">
              <a:buFont typeface="Arial"/>
              <a:buChar char="•"/>
            </a:pPr>
            <a:r>
              <a:rPr lang="en-US" sz="2800" dirty="0">
                <a:solidFill>
                  <a:schemeClr val="accent6">
                    <a:lumMod val="50000"/>
                  </a:schemeClr>
                </a:solidFill>
                <a:latin typeface="Cochin"/>
                <a:cs typeface="Cochin"/>
              </a:rPr>
              <a:t>total production in kg (2014</a:t>
            </a:r>
            <a:r>
              <a:rPr lang="en-US" sz="2800" dirty="0" smtClean="0">
                <a:solidFill>
                  <a:schemeClr val="accent6">
                    <a:lumMod val="50000"/>
                  </a:schemeClr>
                </a:solidFill>
                <a:latin typeface="Cochin"/>
                <a:cs typeface="Cochin"/>
              </a:rPr>
              <a:t>)</a:t>
            </a:r>
            <a:endParaRPr lang="en-US" sz="2800" dirty="0">
              <a:solidFill>
                <a:schemeClr val="accent6">
                  <a:lumMod val="50000"/>
                </a:schemeClr>
              </a:solidFill>
              <a:latin typeface="Cochin"/>
              <a:cs typeface="Cochin"/>
            </a:endParaRPr>
          </a:p>
          <a:p>
            <a:pPr marL="285750" lvl="0" indent="-285750">
              <a:buFont typeface="Arial"/>
              <a:buChar char="•"/>
            </a:pPr>
            <a:r>
              <a:rPr lang="en-US" sz="2800" dirty="0">
                <a:solidFill>
                  <a:schemeClr val="accent6">
                    <a:lumMod val="50000"/>
                  </a:schemeClr>
                </a:solidFill>
                <a:latin typeface="Cochin"/>
                <a:cs typeface="Cochin"/>
              </a:rPr>
              <a:t>p</a:t>
            </a:r>
            <a:r>
              <a:rPr lang="en-US" sz="2800" dirty="0" smtClean="0">
                <a:solidFill>
                  <a:schemeClr val="accent6">
                    <a:lumMod val="50000"/>
                  </a:schemeClr>
                </a:solidFill>
                <a:latin typeface="Cochin"/>
                <a:cs typeface="Cochin"/>
              </a:rPr>
              <a:t>ercent ‘certified’ </a:t>
            </a:r>
            <a:r>
              <a:rPr lang="en-US" sz="2800" dirty="0">
                <a:solidFill>
                  <a:schemeClr val="accent6">
                    <a:lumMod val="50000"/>
                  </a:schemeClr>
                </a:solidFill>
                <a:latin typeface="Cochin"/>
                <a:cs typeface="Cochin"/>
              </a:rPr>
              <a:t>coffee o</a:t>
            </a:r>
            <a:r>
              <a:rPr lang="en-US" sz="2800" dirty="0" smtClean="0">
                <a:solidFill>
                  <a:schemeClr val="accent6">
                    <a:lumMod val="50000"/>
                  </a:schemeClr>
                </a:solidFill>
                <a:latin typeface="Cochin"/>
                <a:cs typeface="Cochin"/>
              </a:rPr>
              <a:t>f national production (</a:t>
            </a:r>
            <a:r>
              <a:rPr lang="en-US" sz="2800" dirty="0">
                <a:solidFill>
                  <a:schemeClr val="accent6">
                    <a:lumMod val="50000"/>
                  </a:schemeClr>
                </a:solidFill>
                <a:latin typeface="Cochin"/>
                <a:cs typeface="Cochin"/>
              </a:rPr>
              <a:t>2012</a:t>
            </a:r>
            <a:r>
              <a:rPr lang="en-US" sz="2800" dirty="0" smtClean="0">
                <a:solidFill>
                  <a:schemeClr val="accent6">
                    <a:lumMod val="50000"/>
                  </a:schemeClr>
                </a:solidFill>
                <a:latin typeface="Cochin"/>
                <a:cs typeface="Cochin"/>
              </a:rPr>
              <a:t>) </a:t>
            </a:r>
          </a:p>
          <a:p>
            <a:pPr lvl="0"/>
            <a:endParaRPr lang="en-US" sz="2800" dirty="0" smtClean="0">
              <a:solidFill>
                <a:schemeClr val="accent6">
                  <a:lumMod val="50000"/>
                </a:schemeClr>
              </a:solidFill>
              <a:latin typeface="Cochin"/>
              <a:cs typeface="Cochin"/>
            </a:endParaRPr>
          </a:p>
          <a:p>
            <a:pPr lvl="0"/>
            <a:r>
              <a:rPr lang="en-US" sz="2800" dirty="0" smtClean="0">
                <a:solidFill>
                  <a:schemeClr val="accent6">
                    <a:lumMod val="50000"/>
                  </a:schemeClr>
                </a:solidFill>
                <a:latin typeface="Cochin"/>
                <a:cs typeface="Cochin"/>
              </a:rPr>
              <a:t>RESPONSE:</a:t>
            </a:r>
          </a:p>
          <a:p>
            <a:pPr lvl="0"/>
            <a:r>
              <a:rPr lang="en-US" sz="2800" dirty="0" smtClean="0">
                <a:solidFill>
                  <a:schemeClr val="accent6">
                    <a:lumMod val="50000"/>
                  </a:schemeClr>
                </a:solidFill>
                <a:latin typeface="Cochin"/>
                <a:cs typeface="Cochin"/>
              </a:rPr>
              <a:t>Market share of US coffee (not roasted or decaf) imports - 2014</a:t>
            </a:r>
            <a:endParaRPr lang="en-US" sz="2800" dirty="0">
              <a:solidFill>
                <a:schemeClr val="accent6">
                  <a:lumMod val="50000"/>
                </a:schemeClr>
              </a:solidFill>
              <a:latin typeface="Cochin"/>
              <a:cs typeface="Cochin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681497" y="153360"/>
            <a:ext cx="204414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 smtClean="0">
                <a:solidFill>
                  <a:srgbClr val="984807"/>
                </a:solidFill>
                <a:latin typeface="Cochin"/>
                <a:cs typeface="Cochin"/>
              </a:rPr>
              <a:t>MODEL</a:t>
            </a:r>
            <a:endParaRPr lang="en-US" sz="3600" b="1" dirty="0">
              <a:solidFill>
                <a:srgbClr val="98480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0482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9415"/>
            <a:ext cx="9144000" cy="467613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19416"/>
            <a:ext cx="9144000" cy="467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7862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26570" y="489496"/>
            <a:ext cx="8603665" cy="6740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chemeClr val="accent6">
                    <a:lumMod val="50000"/>
                  </a:schemeClr>
                </a:solidFill>
                <a:latin typeface="Cochin"/>
                <a:cs typeface="Cochin"/>
              </a:rPr>
              <a:t>FACTS: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 smtClean="0">
                <a:solidFill>
                  <a:schemeClr val="accent6">
                    <a:lumMod val="50000"/>
                  </a:schemeClr>
                </a:solidFill>
                <a:latin typeface="Cochin"/>
                <a:cs typeface="Cochin"/>
              </a:rPr>
              <a:t>United 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Cochin"/>
                <a:cs typeface="Cochin"/>
              </a:rPr>
              <a:t>States </a:t>
            </a:r>
            <a:r>
              <a:rPr lang="en-US" sz="2400" dirty="0" smtClean="0">
                <a:solidFill>
                  <a:schemeClr val="accent6">
                    <a:lumMod val="50000"/>
                  </a:schemeClr>
                </a:solidFill>
                <a:latin typeface="Cochin"/>
                <a:cs typeface="Cochin"/>
              </a:rPr>
              <a:t>does 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Cochin"/>
                <a:cs typeface="Cochin"/>
              </a:rPr>
              <a:t>not produce coffee </a:t>
            </a:r>
            <a:r>
              <a:rPr lang="en-US" sz="2400" dirty="0" smtClean="0">
                <a:solidFill>
                  <a:schemeClr val="accent6">
                    <a:lumMod val="50000"/>
                  </a:schemeClr>
                </a:solidFill>
                <a:latin typeface="Cochin"/>
                <a:cs typeface="Cochin"/>
              </a:rPr>
              <a:t>beans.</a:t>
            </a:r>
          </a:p>
          <a:p>
            <a:pPr marL="742950" lvl="1" indent="-285750">
              <a:buFont typeface="Wingdings" charset="2"/>
              <a:buChar char="Ø"/>
            </a:pPr>
            <a:r>
              <a:rPr lang="en-US" sz="2400" dirty="0" smtClean="0">
                <a:solidFill>
                  <a:schemeClr val="accent6">
                    <a:lumMod val="50000"/>
                  </a:schemeClr>
                </a:solidFill>
                <a:latin typeface="Cochin"/>
                <a:cs typeface="Cochin"/>
              </a:rPr>
              <a:t> Over 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Cochin"/>
                <a:cs typeface="Cochin"/>
              </a:rPr>
              <a:t>1.5 billion kilograms of coffee was imported </a:t>
            </a:r>
            <a:r>
              <a:rPr lang="en-US" sz="2400" dirty="0" smtClean="0">
                <a:solidFill>
                  <a:schemeClr val="accent6">
                    <a:lumMod val="50000"/>
                  </a:schemeClr>
                </a:solidFill>
                <a:latin typeface="Cochin"/>
                <a:cs typeface="Cochin"/>
              </a:rPr>
              <a:t>in 2014.</a:t>
            </a:r>
            <a:endParaRPr lang="en-US" sz="2400" dirty="0">
              <a:solidFill>
                <a:schemeClr val="accent6">
                  <a:lumMod val="50000"/>
                </a:schemeClr>
              </a:solidFill>
              <a:latin typeface="Cochin"/>
              <a:cs typeface="Cochin"/>
            </a:endParaRPr>
          </a:p>
          <a:p>
            <a:pPr marL="285750" indent="-285750">
              <a:buFont typeface="Arial"/>
              <a:buChar char="•"/>
            </a:pPr>
            <a:r>
              <a:rPr lang="en-US" sz="2400" dirty="0" smtClean="0">
                <a:solidFill>
                  <a:schemeClr val="accent6">
                    <a:lumMod val="50000"/>
                  </a:schemeClr>
                </a:solidFill>
                <a:latin typeface="Cochin"/>
                <a:cs typeface="Cochin"/>
              </a:rPr>
              <a:t>Coffee: </a:t>
            </a:r>
            <a:r>
              <a:rPr lang="en-US" sz="2400" b="1" dirty="0" smtClean="0">
                <a:solidFill>
                  <a:srgbClr val="E46C0A"/>
                </a:solidFill>
                <a:latin typeface="Cochin"/>
                <a:cs typeface="Cochin"/>
              </a:rPr>
              <a:t>price</a:t>
            </a:r>
            <a:r>
              <a:rPr lang="en-US" sz="2400" b="1" dirty="0">
                <a:solidFill>
                  <a:srgbClr val="E46C0A"/>
                </a:solidFill>
                <a:latin typeface="Cochin"/>
                <a:cs typeface="Cochin"/>
              </a:rPr>
              <a:t>-sensitive 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Cochin"/>
                <a:cs typeface="Cochin"/>
              </a:rPr>
              <a:t>and prone to </a:t>
            </a:r>
            <a:r>
              <a:rPr lang="en-US" sz="2400" b="1" dirty="0">
                <a:solidFill>
                  <a:srgbClr val="E46C0A"/>
                </a:solidFill>
                <a:latin typeface="Cochin"/>
                <a:cs typeface="Cochin"/>
              </a:rPr>
              <a:t>supply fluctuations </a:t>
            </a:r>
            <a:endParaRPr lang="en-US" sz="2400" b="1" dirty="0" smtClean="0">
              <a:solidFill>
                <a:srgbClr val="E46C0A"/>
              </a:solidFill>
              <a:latin typeface="Cochin"/>
              <a:cs typeface="Cochin"/>
            </a:endParaRPr>
          </a:p>
          <a:p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Cochin"/>
                <a:cs typeface="Cochin"/>
              </a:rPr>
              <a:t>	</a:t>
            </a:r>
            <a:r>
              <a:rPr lang="en-US" sz="2400" dirty="0" smtClean="0">
                <a:solidFill>
                  <a:schemeClr val="accent6">
                    <a:lumMod val="50000"/>
                  </a:schemeClr>
                </a:solidFill>
                <a:latin typeface="Cochin"/>
                <a:cs typeface="Cochin"/>
              </a:rPr>
              <a:t>(esp. based 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Cochin"/>
                <a:cs typeface="Cochin"/>
              </a:rPr>
              <a:t>on weather changes</a:t>
            </a:r>
            <a:r>
              <a:rPr lang="en-US" sz="2400" dirty="0" smtClean="0">
                <a:solidFill>
                  <a:schemeClr val="accent6">
                    <a:lumMod val="50000"/>
                  </a:schemeClr>
                </a:solidFill>
                <a:latin typeface="Cochin"/>
                <a:cs typeface="Cochin"/>
              </a:rPr>
              <a:t>)</a:t>
            </a:r>
          </a:p>
          <a:p>
            <a:pPr marL="284163" indent="-284163">
              <a:buFont typeface="Arial"/>
              <a:buChar char="•"/>
            </a:pPr>
            <a:r>
              <a:rPr lang="en-US" sz="2400" dirty="0" smtClean="0">
                <a:solidFill>
                  <a:schemeClr val="accent6">
                    <a:lumMod val="50000"/>
                  </a:schemeClr>
                </a:solidFill>
                <a:latin typeface="Cochin"/>
                <a:cs typeface="Cochin"/>
              </a:rPr>
              <a:t>Coffee is mostly produced by smallholder farmers in developing countries. They </a:t>
            </a:r>
            <a:r>
              <a:rPr lang="en-US" sz="2400" b="1" dirty="0" smtClean="0">
                <a:solidFill>
                  <a:schemeClr val="accent6">
                    <a:lumMod val="75000"/>
                  </a:schemeClr>
                </a:solidFill>
                <a:latin typeface="Cochin"/>
                <a:cs typeface="Cochin"/>
              </a:rPr>
              <a:t>compete for market share </a:t>
            </a:r>
            <a:r>
              <a:rPr lang="en-US" sz="2400" dirty="0" smtClean="0">
                <a:solidFill>
                  <a:schemeClr val="accent6">
                    <a:lumMod val="50000"/>
                  </a:schemeClr>
                </a:solidFill>
                <a:latin typeface="Cochin"/>
                <a:cs typeface="Cochin"/>
              </a:rPr>
              <a:t>in the largest coffee market in the world. Decision maker = US coffee buyers</a:t>
            </a:r>
          </a:p>
          <a:p>
            <a:pPr marL="284163" indent="-284163">
              <a:buFont typeface="Arial"/>
              <a:buChar char="•"/>
            </a:pPr>
            <a:r>
              <a:rPr lang="en-US" sz="2400" dirty="0" smtClean="0">
                <a:solidFill>
                  <a:schemeClr val="accent6">
                    <a:lumMod val="50000"/>
                  </a:schemeClr>
                </a:solidFill>
                <a:latin typeface="Cochin"/>
                <a:cs typeface="Cochin"/>
              </a:rPr>
              <a:t>US buyers and consumers care about sustainability of coffee production – environmental &amp; social.</a:t>
            </a:r>
          </a:p>
          <a:p>
            <a:pPr marL="284163" indent="-284163">
              <a:buFont typeface="Arial"/>
              <a:buChar char="•"/>
            </a:pPr>
            <a:endParaRPr lang="en-US" sz="2400" dirty="0">
              <a:solidFill>
                <a:schemeClr val="accent6">
                  <a:lumMod val="50000"/>
                </a:schemeClr>
              </a:solidFill>
              <a:latin typeface="Cochin"/>
              <a:cs typeface="Cochin"/>
            </a:endParaRPr>
          </a:p>
          <a:p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Cochin"/>
                <a:cs typeface="Cochin"/>
              </a:rPr>
              <a:t>RESEARCH QUESTION:</a:t>
            </a:r>
          </a:p>
          <a:p>
            <a:pPr lvl="0"/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Cochin"/>
                <a:cs typeface="Cochin"/>
              </a:rPr>
              <a:t>How does the economics and mechanism of the global coffee markets affect the market share of coffee-exporting countries in the U.S. market? How does an exporting country maximize their market share?</a:t>
            </a:r>
          </a:p>
          <a:p>
            <a:pPr marL="284163" indent="-284163">
              <a:buFont typeface="Arial"/>
              <a:buChar char="•"/>
            </a:pPr>
            <a:endParaRPr lang="en-US" sz="2400" dirty="0">
              <a:solidFill>
                <a:schemeClr val="accent6">
                  <a:lumMod val="50000"/>
                </a:schemeClr>
              </a:solidFill>
              <a:latin typeface="Cochin"/>
              <a:cs typeface="Cochin"/>
            </a:endParaRPr>
          </a:p>
          <a:p>
            <a:endParaRPr lang="en-US" sz="2400" dirty="0">
              <a:solidFill>
                <a:schemeClr val="accent6">
                  <a:lumMod val="50000"/>
                </a:schemeClr>
              </a:solidFill>
              <a:latin typeface="Cochin"/>
              <a:cs typeface="Cochin"/>
            </a:endParaRPr>
          </a:p>
        </p:txBody>
      </p:sp>
    </p:spTree>
    <p:extLst>
      <p:ext uri="{BB962C8B-B14F-4D97-AF65-F5344CB8AC3E}">
        <p14:creationId xmlns:p14="http://schemas.microsoft.com/office/powerpoint/2010/main" val="26354049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h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39" y="684321"/>
            <a:ext cx="2065431" cy="2111672"/>
          </a:xfrm>
          <a:prstGeom prst="rect">
            <a:avLst/>
          </a:prstGeom>
        </p:spPr>
      </p:pic>
      <p:pic>
        <p:nvPicPr>
          <p:cNvPr id="4" name="Picture 3" descr="Screen Shot 2015-07-11 at 1.55.4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8197" y="684321"/>
            <a:ext cx="5930900" cy="2235200"/>
          </a:xfrm>
          <a:prstGeom prst="rect">
            <a:avLst/>
          </a:prstGeom>
        </p:spPr>
      </p:pic>
      <p:pic>
        <p:nvPicPr>
          <p:cNvPr id="5" name="Picture 4" descr="Screen Shot 2015-07-11 at 1.59.17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215" y="1109329"/>
            <a:ext cx="7649882" cy="526721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621199" y="166452"/>
            <a:ext cx="33393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Cochin"/>
                <a:cs typeface="Cochin"/>
              </a:rPr>
              <a:t>http://</a:t>
            </a:r>
            <a:r>
              <a:rPr lang="en-US" sz="2400" dirty="0" err="1">
                <a:latin typeface="Cochin"/>
                <a:cs typeface="Cochin"/>
              </a:rPr>
              <a:t>dataweb.usitc.gov</a:t>
            </a:r>
            <a:r>
              <a:rPr lang="en-US" sz="2400" dirty="0">
                <a:latin typeface="Cochin"/>
                <a:cs typeface="Cochin"/>
              </a:rPr>
              <a:t>/</a:t>
            </a:r>
          </a:p>
        </p:txBody>
      </p:sp>
      <p:sp>
        <p:nvSpPr>
          <p:cNvPr id="8" name="Rectangle 7"/>
          <p:cNvSpPr/>
          <p:nvPr/>
        </p:nvSpPr>
        <p:spPr>
          <a:xfrm>
            <a:off x="101039" y="75293"/>
            <a:ext cx="5325925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>
                <a:latin typeface="Cochin"/>
                <a:cs typeface="Cochin"/>
              </a:rPr>
              <a:t>US import data </a:t>
            </a:r>
            <a:r>
              <a:rPr lang="en-US" sz="2400" dirty="0" smtClean="0">
                <a:latin typeface="Cochin"/>
                <a:cs typeface="Cochin"/>
              </a:rPr>
              <a:t>(2009, 2011, 2014)</a:t>
            </a:r>
            <a:endParaRPr lang="en-US" sz="2400" dirty="0">
              <a:latin typeface="Cochin"/>
              <a:cs typeface="Cochin"/>
            </a:endParaRPr>
          </a:p>
        </p:txBody>
      </p:sp>
    </p:spTree>
    <p:extLst>
      <p:ext uri="{BB962C8B-B14F-4D97-AF65-F5344CB8AC3E}">
        <p14:creationId xmlns:p14="http://schemas.microsoft.com/office/powerpoint/2010/main" val="26028565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01039" y="75293"/>
            <a:ext cx="5325925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>
                <a:latin typeface="Cochin"/>
                <a:cs typeface="Cochin"/>
              </a:rPr>
              <a:t>US import data </a:t>
            </a:r>
            <a:r>
              <a:rPr lang="en-US" sz="2400" dirty="0" smtClean="0">
                <a:latin typeface="Cochin"/>
                <a:cs typeface="Cochin"/>
              </a:rPr>
              <a:t>(2009, 2011, 2014)</a:t>
            </a:r>
            <a:endParaRPr lang="en-US" sz="2400" dirty="0">
              <a:latin typeface="Cochin"/>
              <a:cs typeface="Cochin"/>
            </a:endParaRPr>
          </a:p>
        </p:txBody>
      </p:sp>
      <p:pic>
        <p:nvPicPr>
          <p:cNvPr id="5" name="Picture 4" descr="Screen Shot 2015-07-13 at 2.22.4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605" y="2808848"/>
            <a:ext cx="8836759" cy="3690470"/>
          </a:xfrm>
          <a:prstGeom prst="rect">
            <a:avLst/>
          </a:prstGeom>
        </p:spPr>
      </p:pic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1799609"/>
              </p:ext>
            </p:extLst>
          </p:nvPr>
        </p:nvGraphicFramePr>
        <p:xfrm>
          <a:off x="1318573" y="805569"/>
          <a:ext cx="6372971" cy="1772919"/>
        </p:xfrm>
        <a:graphic>
          <a:graphicData uri="http://schemas.openxmlformats.org/drawingml/2006/table">
            <a:tbl>
              <a:tblPr/>
              <a:tblGrid>
                <a:gridCol w="4371959"/>
                <a:gridCol w="2001012"/>
              </a:tblGrid>
              <a:tr h="181436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HTS Number </a:t>
                      </a:r>
                    </a:p>
                  </a:txBody>
                  <a:tcPr marL="12700" marR="12700" marT="1270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badi MT Condensed Extra Bold"/>
                          <a:cs typeface="Abadi MT Condensed Extra Bold"/>
                        </a:rPr>
                        <a:t>2014</a:t>
                      </a:r>
                    </a:p>
                  </a:txBody>
                  <a:tcPr marL="12700" marR="12700" marT="1270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FF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09011100</a:t>
                      </a:r>
                      <a:b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</a:b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Coffee, not roasted, not decaffeinated </a:t>
                      </a:r>
                    </a:p>
                  </a:txBody>
                  <a:tcPr marL="12700" marR="12700" marT="1270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badi MT Condensed Extra Bold"/>
                          <a:cs typeface="Abadi MT Condensed Extra Bold"/>
                        </a:rPr>
                        <a:t>$4,777,234,612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badi MT Condensed Extra Bold"/>
                        <a:cs typeface="Abadi MT Condensed Extra Bold"/>
                      </a:endParaRPr>
                    </a:p>
                  </a:txBody>
                  <a:tcPr marL="12700" marR="12700" marT="1270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09012100</a:t>
                      </a:r>
                      <a:b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</a:b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Coffee, roasted, not decaffeinated </a:t>
                      </a:r>
                    </a:p>
                  </a:txBody>
                  <a:tcPr marL="12700" marR="12700" marT="1270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badi MT Condensed Extra Bold"/>
                          <a:cs typeface="Abadi MT Condensed Extra Bold"/>
                        </a:rPr>
                        <a:t>$596,532,232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badi MT Condensed Extra Bold"/>
                        <a:cs typeface="Abadi MT Condensed Extra Bold"/>
                      </a:endParaRPr>
                    </a:p>
                  </a:txBody>
                  <a:tcPr marL="12700" marR="12700" marT="1270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09041100</a:t>
                      </a:r>
                      <a:b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</a:b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Pepper of the genus Piper, neither crushed nor ground </a:t>
                      </a:r>
                    </a:p>
                  </a:txBody>
                  <a:tcPr marL="12700" marR="12700" marT="1270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badi MT Condensed Extra Bold"/>
                          <a:cs typeface="Abadi MT Condensed Extra Bold"/>
                        </a:rPr>
                        <a:t>$451,967,260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badi MT Condensed Extra Bold"/>
                        <a:cs typeface="Abadi MT Condensed Extra Bold"/>
                      </a:endParaRPr>
                    </a:p>
                  </a:txBody>
                  <a:tcPr marL="12700" marR="12700" marT="1270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09011200</a:t>
                      </a:r>
                      <a:b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</a:b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Coffee, not roasted, decaffeinated </a:t>
                      </a:r>
                    </a:p>
                  </a:txBody>
                  <a:tcPr marL="12700" marR="12700" marT="1270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badi MT Condensed Extra Bold"/>
                          <a:cs typeface="Abadi MT Condensed Extra Bold"/>
                        </a:rPr>
                        <a:t>$450,275,956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badi MT Condensed Extra Bold"/>
                        <a:cs typeface="Abadi MT Condensed Extra Bold"/>
                      </a:endParaRPr>
                    </a:p>
                  </a:txBody>
                  <a:tcPr marL="12700" marR="12700" marT="1270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908597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07-11 at 1.46.1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738" y="821764"/>
            <a:ext cx="8848731" cy="582091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01039" y="75293"/>
            <a:ext cx="9141357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>
                <a:latin typeface="Cochin"/>
                <a:cs typeface="Cochin"/>
              </a:rPr>
              <a:t>US import data </a:t>
            </a:r>
            <a:r>
              <a:rPr lang="en-US" sz="2400" dirty="0" smtClean="0">
                <a:latin typeface="Cochin"/>
                <a:cs typeface="Cochin"/>
              </a:rPr>
              <a:t>(2009, 2011, 2014) – not roasted or decaffeinated</a:t>
            </a:r>
            <a:endParaRPr lang="en-US" sz="2400" dirty="0">
              <a:latin typeface="Cochin"/>
              <a:cs typeface="Cochin"/>
            </a:endParaRPr>
          </a:p>
        </p:txBody>
      </p:sp>
    </p:spTree>
    <p:extLst>
      <p:ext uri="{BB962C8B-B14F-4D97-AF65-F5344CB8AC3E}">
        <p14:creationId xmlns:p14="http://schemas.microsoft.com/office/powerpoint/2010/main" val="781989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5-07-11 at 2.33.5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941" y="818910"/>
            <a:ext cx="8650941" cy="571724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68941" y="75293"/>
            <a:ext cx="8064473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>
                <a:latin typeface="Cochin"/>
                <a:cs typeface="Cochin"/>
              </a:rPr>
              <a:t>US import data </a:t>
            </a:r>
            <a:r>
              <a:rPr lang="en-US" sz="2400" dirty="0" smtClean="0">
                <a:latin typeface="Cochin"/>
                <a:cs typeface="Cochin"/>
              </a:rPr>
              <a:t>(2011, 2014) – Quantity &amp; </a:t>
            </a:r>
            <a:r>
              <a:rPr lang="en-US" sz="2400" dirty="0" err="1" smtClean="0">
                <a:latin typeface="Cochin"/>
                <a:cs typeface="Cochin"/>
              </a:rPr>
              <a:t>Avg</a:t>
            </a:r>
            <a:r>
              <a:rPr lang="en-US" sz="2400" dirty="0" smtClean="0">
                <a:latin typeface="Cochin"/>
                <a:cs typeface="Cochin"/>
              </a:rPr>
              <a:t> Price/kg</a:t>
            </a:r>
            <a:endParaRPr lang="en-US" sz="2400" dirty="0">
              <a:latin typeface="Cochin"/>
              <a:cs typeface="Cochin"/>
            </a:endParaRPr>
          </a:p>
        </p:txBody>
      </p:sp>
    </p:spTree>
    <p:extLst>
      <p:ext uri="{BB962C8B-B14F-4D97-AF65-F5344CB8AC3E}">
        <p14:creationId xmlns:p14="http://schemas.microsoft.com/office/powerpoint/2010/main" val="13610999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offee production. International Statis_Page_1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290"/>
          <a:stretch/>
        </p:blipFill>
        <p:spPr>
          <a:xfrm>
            <a:off x="1470970" y="1985682"/>
            <a:ext cx="6304067" cy="4872317"/>
          </a:xfrm>
          <a:prstGeom prst="rect">
            <a:avLst/>
          </a:prstGeom>
        </p:spPr>
      </p:pic>
      <p:pic>
        <p:nvPicPr>
          <p:cNvPr id="5" name="Picture 4" descr="Coffee production. International Statis_Page_1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0872"/>
          <a:stretch/>
        </p:blipFill>
        <p:spPr>
          <a:xfrm>
            <a:off x="1859441" y="673847"/>
            <a:ext cx="5387029" cy="1311835"/>
          </a:xfrm>
          <a:prstGeom prst="rect">
            <a:avLst/>
          </a:prstGeom>
        </p:spPr>
      </p:pic>
      <p:pic>
        <p:nvPicPr>
          <p:cNvPr id="6" name="Picture 5" descr="Screen Shot 2015-07-11 at 2.40.0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854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5165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5-07-11 at 1.49.25 A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82" t="20236" r="20397" b="11504"/>
          <a:stretch/>
        </p:blipFill>
        <p:spPr>
          <a:xfrm>
            <a:off x="426998" y="0"/>
            <a:ext cx="8109950" cy="570275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34980" y="5551847"/>
            <a:ext cx="790196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chemeClr val="accent2">
                    <a:lumMod val="75000"/>
                  </a:schemeClr>
                </a:solidFill>
                <a:latin typeface="Cochin"/>
                <a:cs typeface="Cochin"/>
              </a:rPr>
              <a:t>Appropriate and modest use of fertilizers, pesticides, water and energy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chemeClr val="accent2">
                    <a:lumMod val="75000"/>
                  </a:schemeClr>
                </a:solidFill>
                <a:latin typeface="Cochin"/>
                <a:cs typeface="Cochin"/>
              </a:rPr>
              <a:t>Children of coffee farmers sent to school rather than put to work. 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chemeClr val="accent2">
                    <a:lumMod val="75000"/>
                  </a:schemeClr>
                </a:solidFill>
                <a:latin typeface="Cochin"/>
                <a:cs typeface="Cochin"/>
              </a:rPr>
              <a:t>Farm workers given decent labor rights, housing and healthcare, and empowered to act as professionals and become better businessmen. </a:t>
            </a:r>
            <a:endParaRPr lang="en-US" dirty="0">
              <a:solidFill>
                <a:schemeClr val="accent2">
                  <a:lumMod val="75000"/>
                </a:schemeClr>
              </a:solidFill>
              <a:latin typeface="Cochin"/>
              <a:cs typeface="Cochin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4345" y="116210"/>
            <a:ext cx="1390038" cy="108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0433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1260</TotalTime>
  <Words>227</Words>
  <Application>Microsoft Macintosh PowerPoint</Application>
  <PresentationFormat>On-screen Show (4:3)</PresentationFormat>
  <Paragraphs>42</Paragraphs>
  <Slides>11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Sarjana Task Force</dc:creator>
  <cp:lastModifiedBy>Sarjana Task Force</cp:lastModifiedBy>
  <cp:revision>28</cp:revision>
  <dcterms:created xsi:type="dcterms:W3CDTF">2015-07-11T03:32:39Z</dcterms:created>
  <dcterms:modified xsi:type="dcterms:W3CDTF">2015-07-15T15:01:43Z</dcterms:modified>
</cp:coreProperties>
</file>